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Montserrat SemiBold" panose="00000700000000000000" pitchFamily="2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  <p:embeddedFont>
      <p:font typeface="Raleway Light" pitchFamily="2" charset="0"/>
      <p:regular r:id="rId46"/>
      <p:bold r:id="rId47"/>
      <p:italic r:id="rId48"/>
      <p:boldItalic r:id="rId49"/>
    </p:embeddedFont>
    <p:embeddedFont>
      <p:font typeface="Raleway Medium" pitchFamily="2" charset="0"/>
      <p:regular r:id="rId50"/>
      <p:bold r:id="rId51"/>
      <p:italic r:id="rId52"/>
      <p:boldItalic r:id="rId53"/>
    </p:embeddedFont>
    <p:embeddedFont>
      <p:font typeface="Raleway SemiBold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C2CC2F-40EC-497D-B911-76CF21BCD5C3}">
  <a:tblStyle styleId="{49C2CC2F-40EC-497D-B911-76CF21BCD5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e0bb2117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e0bb2117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9b6b053d8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9b6b053d8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e0bb21175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e0bb21175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9b9fc78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9b9fc78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9b6b053d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9b6b053d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9b6b053d8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9b6b053d8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9b6b053d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9b6b053d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9c12ffe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79c12ffe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eba2992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eba2992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e0bb2117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e0bb2117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0bb21175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0bb21175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e0bb2117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e0bb2117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e0bb2117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e0bb2117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e0bb21175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e0bb21175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e0bb21175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e0bb21175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b6b053d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b6b053d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9b6b053d8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9b6b053d8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43D7B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525" y="0"/>
            <a:ext cx="9144001" cy="50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3037025" y="4965850"/>
            <a:ext cx="2732400" cy="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3 I Introduction to ML</a:t>
            </a:r>
            <a:endParaRPr sz="800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hyperlink" Target="https://www.forbes.com/sites/steveprice/2024/01/04/more-than-fifty-soccer-players-valued-at-more-than-100-million-cies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gitnux.org/soccer-industry-statistic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yulasozen.medium.com/predicting-football-players-market-value-using-machine-learning-b28be298e91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kaggle.com/code/ruslanhuretski/eda-2022-23-football-summer-transfer-window/input?select=2022_2023_football_summer_transfers_v2.csv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ctrTitle"/>
          </p:nvPr>
        </p:nvSpPr>
        <p:spPr>
          <a:xfrm>
            <a:off x="2371725" y="951944"/>
            <a:ext cx="6331500" cy="22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Soccer </a:t>
            </a:r>
            <a:r>
              <a:rPr lang="en" sz="4500" dirty="0"/>
              <a:t>Player Market Value Prediction</a:t>
            </a:r>
            <a:endParaRPr sz="4500" dirty="0"/>
          </a:p>
        </p:txBody>
      </p:sp>
      <p:sp>
        <p:nvSpPr>
          <p:cNvPr id="165" name="Google Shape;165;p37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Introduction to Machine Learning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Cross Validation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6"/>
          <p:cNvSpPr txBox="1"/>
          <p:nvPr/>
        </p:nvSpPr>
        <p:spPr>
          <a:xfrm>
            <a:off x="7018747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46"/>
          <p:cNvPicPr preferRelativeResize="0"/>
          <p:nvPr/>
        </p:nvPicPr>
        <p:blipFill rotWithShape="1">
          <a:blip r:embed="rId3">
            <a:alphaModFix/>
          </a:blip>
          <a:srcRect t="-1481"/>
          <a:stretch/>
        </p:blipFill>
        <p:spPr>
          <a:xfrm>
            <a:off x="145425" y="1155750"/>
            <a:ext cx="5855001" cy="364592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" name="Google Shape;364;p46"/>
          <p:cNvSpPr txBox="1"/>
          <p:nvPr/>
        </p:nvSpPr>
        <p:spPr>
          <a:xfrm>
            <a:off x="6626750" y="2385650"/>
            <a:ext cx="1886700" cy="390300"/>
          </a:xfrm>
          <a:prstGeom prst="rect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Best Cp Value = </a:t>
            </a:r>
            <a:r>
              <a:rPr lang="en" sz="9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0.02164429</a:t>
            </a:r>
            <a:endParaRPr sz="900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/>
          <p:nvPr/>
        </p:nvSpPr>
        <p:spPr>
          <a:xfrm>
            <a:off x="4921525" y="1094525"/>
            <a:ext cx="4125600" cy="17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72325" y="1354750"/>
            <a:ext cx="4534500" cy="359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118250" y="219950"/>
            <a:ext cx="7378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Pruned Regression Tree with CV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7087973" y="261149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47"/>
          <p:cNvPicPr preferRelativeResize="0"/>
          <p:nvPr/>
        </p:nvPicPr>
        <p:blipFill rotWithShape="1">
          <a:blip r:embed="rId3">
            <a:alphaModFix/>
          </a:blip>
          <a:srcRect l="9687" t="6020" r="7228" b="3037"/>
          <a:stretch/>
        </p:blipFill>
        <p:spPr>
          <a:xfrm>
            <a:off x="222121" y="1391758"/>
            <a:ext cx="4232175" cy="35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642" y="1357670"/>
            <a:ext cx="211455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7"/>
          <p:cNvCxnSpPr>
            <a:stCxn id="378" idx="3"/>
          </p:cNvCxnSpPr>
          <p:nvPr/>
        </p:nvCxnSpPr>
        <p:spPr>
          <a:xfrm>
            <a:off x="5963292" y="1262832"/>
            <a:ext cx="1119900" cy="24570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8" name="Google Shape;378;p47"/>
          <p:cNvSpPr txBox="1"/>
          <p:nvPr/>
        </p:nvSpPr>
        <p:spPr>
          <a:xfrm>
            <a:off x="4889892" y="1142532"/>
            <a:ext cx="10734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Mean of bucket</a:t>
            </a:r>
            <a:endParaRPr sz="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9" name="Google Shape;379;p47"/>
          <p:cNvCxnSpPr>
            <a:stCxn id="380" idx="2"/>
          </p:cNvCxnSpPr>
          <p:nvPr/>
        </p:nvCxnSpPr>
        <p:spPr>
          <a:xfrm flipH="1">
            <a:off x="7424530" y="1341512"/>
            <a:ext cx="1152600" cy="39540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0" name="Google Shape;380;p47"/>
          <p:cNvSpPr txBox="1"/>
          <p:nvPr/>
        </p:nvSpPr>
        <p:spPr>
          <a:xfrm>
            <a:off x="8040430" y="1100912"/>
            <a:ext cx="10734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% of total data</a:t>
            </a:r>
            <a:endParaRPr sz="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1" name="Google Shape;381;p47"/>
          <p:cNvCxnSpPr/>
          <p:nvPr/>
        </p:nvCxnSpPr>
        <p:spPr>
          <a:xfrm rot="10800000">
            <a:off x="6714892" y="2128390"/>
            <a:ext cx="527400" cy="31590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2" name="Google Shape;382;p47"/>
          <p:cNvCxnSpPr/>
          <p:nvPr/>
        </p:nvCxnSpPr>
        <p:spPr>
          <a:xfrm rot="10800000" flipH="1">
            <a:off x="7242292" y="2167090"/>
            <a:ext cx="551700" cy="27720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3" name="Google Shape;383;p47"/>
          <p:cNvSpPr txBox="1"/>
          <p:nvPr/>
        </p:nvSpPr>
        <p:spPr>
          <a:xfrm>
            <a:off x="6427813" y="2457488"/>
            <a:ext cx="1676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 made to split tree</a:t>
            </a:r>
            <a:endParaRPr sz="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4" name="Google Shape;384;p47"/>
          <p:cNvCxnSpPr/>
          <p:nvPr/>
        </p:nvCxnSpPr>
        <p:spPr>
          <a:xfrm rot="10800000" flipH="1">
            <a:off x="4156125" y="2064475"/>
            <a:ext cx="1884300" cy="85170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385" name="Google Shape;385;p47"/>
          <p:cNvSpPr txBox="1"/>
          <p:nvPr/>
        </p:nvSpPr>
        <p:spPr>
          <a:xfrm>
            <a:off x="913225" y="1224650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Pruned Best Regression Tree After Cross Validation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5755475" y="3114746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7"/>
          <p:cNvSpPr/>
          <p:nvPr/>
        </p:nvSpPr>
        <p:spPr>
          <a:xfrm>
            <a:off x="5755475" y="365777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5755475" y="422582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7"/>
          <p:cNvSpPr txBox="1"/>
          <p:nvPr/>
        </p:nvSpPr>
        <p:spPr>
          <a:xfrm>
            <a:off x="5863325" y="3107446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Tree Size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5863326" y="365047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5863326" y="422482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7203449" y="3107446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 Nodes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7203574" y="365812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101.2218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7203574" y="422482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10.06091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5609375" y="3090421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5609375" y="363344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5609375" y="420149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/>
        </p:nvSpPr>
        <p:spPr>
          <a:xfrm>
            <a:off x="4723375" y="949900"/>
            <a:ext cx="3485700" cy="3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Training KNN Output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k   </a:t>
            </a:r>
            <a:r>
              <a:rPr lang="en" sz="900">
                <a:solidFill>
                  <a:srgbClr val="FF0000"/>
                </a:solidFill>
              </a:rPr>
              <a:t>RMSE</a:t>
            </a:r>
            <a:r>
              <a:rPr lang="en" sz="900">
                <a:solidFill>
                  <a:schemeClr val="dk1"/>
                </a:solidFill>
              </a:rPr>
              <a:t>      Rsquared   MAE   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5  11.02139  0.1213757  7.228084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7  10.47570  0.1779024  6.931594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9  10.52531  0.1668682  7.031662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11  10.51140  0.1661701  7.027533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13  10.40963  0.1820090  7.024860</a:t>
            </a:r>
            <a:r>
              <a:rPr lang="en" sz="1200">
                <a:solidFill>
                  <a:schemeClr val="dk1"/>
                </a:solidFill>
              </a:rPr>
              <a:t>                         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15  10.48912  0.1696352  7.154726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17  10.51347  0.1667135  7.194237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19  10.52206  0.1680179  7.257687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21  10.61065  0.1557454  7.395629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23  10.64166  0.1553838  7.478454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25  10.69690  0.1492581  7.581914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27  10.68240  0.1538362  7.607690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29  10.70240  0.1537275  7.631921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31  10.69231  0.1560763  7.633879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33  10.71964  0.1538163  7.694659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35  10.73409  0.1524940  7.722722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37  10.74685  0.1528922  7.749292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39  10.75891  0.1530485  7.757703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41  10.76893  0.1534126  7.800876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# 43  10.79759  0.1501754  7.837957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03" name="Google Shape;403;p48"/>
          <p:cNvSpPr/>
          <p:nvPr/>
        </p:nvSpPr>
        <p:spPr>
          <a:xfrm>
            <a:off x="4699225" y="1232300"/>
            <a:ext cx="3566700" cy="3666300"/>
          </a:xfrm>
          <a:prstGeom prst="rect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8"/>
          <p:cNvSpPr/>
          <p:nvPr/>
        </p:nvSpPr>
        <p:spPr>
          <a:xfrm>
            <a:off x="374025" y="1231950"/>
            <a:ext cx="3566700" cy="366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118250" y="219950"/>
            <a:ext cx="70386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Cleaning and Set up - KNN (Training)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042049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9" name="Google Shape;409;p48"/>
          <p:cNvCxnSpPr/>
          <p:nvPr/>
        </p:nvCxnSpPr>
        <p:spPr>
          <a:xfrm rot="10800000" flipH="1">
            <a:off x="6755825" y="2237823"/>
            <a:ext cx="612900" cy="11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0" name="Google Shape;410;p48"/>
          <p:cNvSpPr txBox="1"/>
          <p:nvPr/>
        </p:nvSpPr>
        <p:spPr>
          <a:xfrm>
            <a:off x="7324080" y="2058875"/>
            <a:ext cx="941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highlight>
                  <a:schemeClr val="lt1"/>
                </a:highlight>
              </a:rPr>
              <a:t>Best K = 13</a:t>
            </a:r>
            <a:endParaRPr sz="11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431450" y="-7687"/>
            <a:ext cx="3485700" cy="5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1. KNN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X_all = df_2[, names(df_2) != 'market_value']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y_all = df_2[, names(df_2) == 'market_value']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2. Standardize Data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X_all_scaled = scale(X_all)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3. Do Train/Test Split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X_train = X_all_scaled[sample,]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X_test = X_all_scaled[!sample,]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y_train = y_all[sample]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y_test = y_all[!sample]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4. Parameters</a:t>
            </a:r>
            <a:endParaRPr sz="9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set.seed(400)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ctrl &lt;- trainControl(method="cv",number = 5)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knnFit &lt;- train(market_value ~ .,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      data = train_data,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      method = "knn",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      trControl = ctrl,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      preProcess = c("scale"),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      tuneLength = 20)</a:t>
            </a:r>
            <a:endParaRPr sz="1000"/>
          </a:p>
        </p:txBody>
      </p:sp>
      <p:sp>
        <p:nvSpPr>
          <p:cNvPr id="412" name="Google Shape;412;p48"/>
          <p:cNvSpPr txBox="1"/>
          <p:nvPr/>
        </p:nvSpPr>
        <p:spPr>
          <a:xfrm>
            <a:off x="5597675" y="2929400"/>
            <a:ext cx="66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3599325" y="2066475"/>
            <a:ext cx="510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5088692" y="2157983"/>
            <a:ext cx="510900" cy="17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/>
          <p:nvPr/>
        </p:nvSpPr>
        <p:spPr>
          <a:xfrm>
            <a:off x="5679275" y="2042263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9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9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KNN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7065011" y="257622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 t="-1317" r="-4920"/>
          <a:stretch/>
        </p:blipFill>
        <p:spPr>
          <a:xfrm>
            <a:off x="134000" y="1239613"/>
            <a:ext cx="5055426" cy="346624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5" name="Google Shape;425;p49"/>
          <p:cNvSpPr/>
          <p:nvPr/>
        </p:nvSpPr>
        <p:spPr>
          <a:xfrm>
            <a:off x="5679275" y="2651863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9"/>
          <p:cNvSpPr/>
          <p:nvPr/>
        </p:nvSpPr>
        <p:spPr>
          <a:xfrm>
            <a:off x="5679275" y="3285788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9"/>
          <p:cNvSpPr txBox="1"/>
          <p:nvPr/>
        </p:nvSpPr>
        <p:spPr>
          <a:xfrm>
            <a:off x="5787125" y="2034975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Best K Value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5787126" y="2644575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5787125" y="3284775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7090075" y="2034975"/>
            <a:ext cx="122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= 13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7090225" y="2652225"/>
            <a:ext cx="122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554.196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7090100" y="3284775"/>
            <a:ext cx="122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23.54137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1741245" y="1125825"/>
            <a:ext cx="18867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RMSE vs Neighbors Graph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4" name="Google Shape;434;p49"/>
          <p:cNvSpPr/>
          <p:nvPr/>
        </p:nvSpPr>
        <p:spPr>
          <a:xfrm>
            <a:off x="5533175" y="2017938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5533175" y="2627538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5533175" y="3261463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0"/>
          <p:cNvSpPr txBox="1"/>
          <p:nvPr/>
        </p:nvSpPr>
        <p:spPr>
          <a:xfrm>
            <a:off x="118250" y="219950"/>
            <a:ext cx="7378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Random Forest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0"/>
          <p:cNvSpPr txBox="1"/>
          <p:nvPr/>
        </p:nvSpPr>
        <p:spPr>
          <a:xfrm>
            <a:off x="7080319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1650925" y="416002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1758776" y="415272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3099024" y="416037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102.6561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50"/>
          <p:cNvSpPr/>
          <p:nvPr/>
        </p:nvSpPr>
        <p:spPr>
          <a:xfrm>
            <a:off x="1504825" y="413569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5613325" y="4164395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5721176" y="4163395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7061424" y="4163395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10.13193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5467225" y="4140070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50"/>
          <p:cNvPicPr preferRelativeResize="0"/>
          <p:nvPr/>
        </p:nvPicPr>
        <p:blipFill rotWithShape="1">
          <a:blip r:embed="rId3">
            <a:alphaModFix/>
          </a:blip>
          <a:srcRect l="2817" t="-4455" r="1028" b="-5555"/>
          <a:stretch/>
        </p:blipFill>
        <p:spPr>
          <a:xfrm>
            <a:off x="4667525" y="1205250"/>
            <a:ext cx="3973499" cy="267704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50"/>
          <p:cNvPicPr preferRelativeResize="0"/>
          <p:nvPr/>
        </p:nvPicPr>
        <p:blipFill rotWithShape="1">
          <a:blip r:embed="rId4">
            <a:alphaModFix/>
          </a:blip>
          <a:srcRect t="8104" b="2442"/>
          <a:stretch/>
        </p:blipFill>
        <p:spPr>
          <a:xfrm>
            <a:off x="372850" y="1205238"/>
            <a:ext cx="3180625" cy="267706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50"/>
          <p:cNvSpPr txBox="1"/>
          <p:nvPr/>
        </p:nvSpPr>
        <p:spPr>
          <a:xfrm>
            <a:off x="486641" y="1079904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Actual Value vs Predicted Value Plot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5211041" y="1095212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Importance for Random Forest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61200" y="4684275"/>
            <a:ext cx="3911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 for Random Forest : 2000 trees | 300 Max Nodes | </a:t>
            </a:r>
            <a:endParaRPr sz="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1"/>
          <p:cNvSpPr txBox="1"/>
          <p:nvPr/>
        </p:nvSpPr>
        <p:spPr>
          <a:xfrm>
            <a:off x="118250" y="219950"/>
            <a:ext cx="7378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Bagging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Google Shape;464;p51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1"/>
          <p:cNvSpPr txBox="1"/>
          <p:nvPr/>
        </p:nvSpPr>
        <p:spPr>
          <a:xfrm>
            <a:off x="7064671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 rotWithShape="1">
          <a:blip r:embed="rId3">
            <a:alphaModFix/>
          </a:blip>
          <a:srcRect t="8646" b="1287"/>
          <a:stretch/>
        </p:blipFill>
        <p:spPr>
          <a:xfrm>
            <a:off x="316925" y="1198550"/>
            <a:ext cx="3180625" cy="272030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51"/>
          <p:cNvSpPr txBox="1"/>
          <p:nvPr/>
        </p:nvSpPr>
        <p:spPr>
          <a:xfrm>
            <a:off x="486641" y="1079904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Actual Value vs Predicted Value Plot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8" name="Google Shape;4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525" y="1198550"/>
            <a:ext cx="3973500" cy="266812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9" name="Google Shape;469;p51"/>
          <p:cNvSpPr txBox="1"/>
          <p:nvPr/>
        </p:nvSpPr>
        <p:spPr>
          <a:xfrm>
            <a:off x="5211041" y="1095212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Importance for Bagging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0" name="Google Shape;470;p51"/>
          <p:cNvSpPr/>
          <p:nvPr/>
        </p:nvSpPr>
        <p:spPr>
          <a:xfrm>
            <a:off x="1650925" y="416002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 txBox="1"/>
          <p:nvPr/>
        </p:nvSpPr>
        <p:spPr>
          <a:xfrm>
            <a:off x="1758776" y="415272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3099024" y="416037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104.7355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3" name="Google Shape;473;p51"/>
          <p:cNvSpPr/>
          <p:nvPr/>
        </p:nvSpPr>
        <p:spPr>
          <a:xfrm>
            <a:off x="1504825" y="413569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5613325" y="4164395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1"/>
          <p:cNvSpPr txBox="1"/>
          <p:nvPr/>
        </p:nvSpPr>
        <p:spPr>
          <a:xfrm>
            <a:off x="5721176" y="4163395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5467225" y="4140070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7061424" y="4163395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10.23403 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61200" y="4684615"/>
            <a:ext cx="3911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 for Bagging: 2000 trees | 300 Max Nodes | </a:t>
            </a:r>
            <a:endParaRPr sz="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2"/>
          <p:cNvSpPr txBox="1"/>
          <p:nvPr/>
        </p:nvSpPr>
        <p:spPr>
          <a:xfrm>
            <a:off x="118250" y="219950"/>
            <a:ext cx="7378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Boosting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5" name="Google Shape;485;p52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2"/>
          <p:cNvSpPr txBox="1"/>
          <p:nvPr/>
        </p:nvSpPr>
        <p:spPr>
          <a:xfrm>
            <a:off x="7072665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52"/>
          <p:cNvPicPr preferRelativeResize="0"/>
          <p:nvPr/>
        </p:nvPicPr>
        <p:blipFill rotWithShape="1">
          <a:blip r:embed="rId3">
            <a:alphaModFix/>
          </a:blip>
          <a:srcRect t="-5719"/>
          <a:stretch/>
        </p:blipFill>
        <p:spPr>
          <a:xfrm>
            <a:off x="118250" y="1277550"/>
            <a:ext cx="4190950" cy="21933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8" name="Google Shape;488;p52"/>
          <p:cNvPicPr preferRelativeResize="0"/>
          <p:nvPr/>
        </p:nvPicPr>
        <p:blipFill rotWithShape="1">
          <a:blip r:embed="rId4">
            <a:alphaModFix/>
          </a:blip>
          <a:srcRect t="-4014"/>
          <a:stretch/>
        </p:blipFill>
        <p:spPr>
          <a:xfrm>
            <a:off x="4517325" y="1277550"/>
            <a:ext cx="4190950" cy="218262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9" name="Google Shape;489;p52"/>
          <p:cNvSpPr/>
          <p:nvPr/>
        </p:nvSpPr>
        <p:spPr>
          <a:xfrm>
            <a:off x="1118450" y="3985678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2"/>
          <p:cNvSpPr txBox="1"/>
          <p:nvPr/>
        </p:nvSpPr>
        <p:spPr>
          <a:xfrm>
            <a:off x="1226301" y="3978378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1" name="Google Shape;491;p52"/>
          <p:cNvSpPr txBox="1"/>
          <p:nvPr/>
        </p:nvSpPr>
        <p:spPr>
          <a:xfrm>
            <a:off x="2566549" y="3986028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144.4287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972350" y="3961353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5309525" y="3998190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2"/>
          <p:cNvSpPr txBox="1"/>
          <p:nvPr/>
        </p:nvSpPr>
        <p:spPr>
          <a:xfrm>
            <a:off x="5417376" y="3997190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6757624" y="3997190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12.0178519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6" name="Google Shape;496;p52"/>
          <p:cNvSpPr/>
          <p:nvPr/>
        </p:nvSpPr>
        <p:spPr>
          <a:xfrm>
            <a:off x="5163425" y="3973865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5287241" y="1156104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Importance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822057" y="1156104"/>
            <a:ext cx="28911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Actual Value vs Predicted Value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53"/>
          <p:cNvGraphicFramePr/>
          <p:nvPr/>
        </p:nvGraphicFramePr>
        <p:xfrm>
          <a:off x="426838" y="137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{49C2CC2F-40EC-497D-B911-76CF21BCD5C3}</a:tableStyleId>
              </a:tblPr>
              <a:tblGrid>
                <a:gridCol w="372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Algorithm</a:t>
                      </a:r>
                      <a:endParaRPr sz="11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 MSE</a:t>
                      </a:r>
                      <a:endParaRPr sz="11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 RMSE</a:t>
                      </a:r>
                      <a:endParaRPr sz="11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554.196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23.54137</a:t>
                      </a:r>
                      <a:endParaRPr sz="900">
                        <a:solidFill>
                          <a:srgbClr val="243D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Biggest Tree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152.1856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12.33635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Pruned Tree before Cross Validation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249.6649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15.80079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Pruned Tree after Cross Validation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101.2218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10.06091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Bagging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104.7355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10.23403 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102.6561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10.13193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Boosting 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144.4287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12.0178519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4" name="Google Shape;504;p53"/>
          <p:cNvSpPr/>
          <p:nvPr/>
        </p:nvSpPr>
        <p:spPr>
          <a:xfrm>
            <a:off x="4114800" y="2879642"/>
            <a:ext cx="4029000" cy="440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118250" y="219950"/>
            <a:ext cx="7378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Results and Conclusion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3"/>
          <p:cNvSpPr txBox="1"/>
          <p:nvPr/>
        </p:nvSpPr>
        <p:spPr>
          <a:xfrm>
            <a:off x="7065011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8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Agenda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296100" y="12436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296100" y="19202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296100" y="25968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296100" y="32734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6" name="Google Shape;176;p38"/>
          <p:cNvSpPr/>
          <p:nvPr/>
        </p:nvSpPr>
        <p:spPr>
          <a:xfrm>
            <a:off x="296100" y="39500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296100" y="4601550"/>
            <a:ext cx="389100" cy="38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11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78" name="Google Shape;178;p38"/>
          <p:cNvCxnSpPr/>
          <p:nvPr/>
        </p:nvCxnSpPr>
        <p:spPr>
          <a:xfrm>
            <a:off x="905200" y="12055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/>
          <p:nvPr/>
        </p:nvCxnSpPr>
        <p:spPr>
          <a:xfrm>
            <a:off x="905200" y="18821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8"/>
          <p:cNvCxnSpPr/>
          <p:nvPr/>
        </p:nvCxnSpPr>
        <p:spPr>
          <a:xfrm>
            <a:off x="905200" y="25587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8"/>
          <p:cNvCxnSpPr/>
          <p:nvPr/>
        </p:nvCxnSpPr>
        <p:spPr>
          <a:xfrm>
            <a:off x="905200" y="32353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8"/>
          <p:cNvCxnSpPr/>
          <p:nvPr/>
        </p:nvCxnSpPr>
        <p:spPr>
          <a:xfrm>
            <a:off x="905200" y="39119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905200" y="456345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8"/>
          <p:cNvSpPr txBox="1"/>
          <p:nvPr/>
        </p:nvSpPr>
        <p:spPr>
          <a:xfrm>
            <a:off x="1023625" y="1302789"/>
            <a:ext cx="58626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Problem Statement 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1049000" y="1898981"/>
            <a:ext cx="48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Introduction to the Dataset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1065935" y="2586218"/>
            <a:ext cx="48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Preliminary Analysis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1065929" y="3273456"/>
            <a:ext cx="48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Cleaning and Set up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1049004" y="3911956"/>
            <a:ext cx="48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Predictions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9" name="Google Shape;189;p38"/>
          <p:cNvSpPr txBox="1"/>
          <p:nvPr/>
        </p:nvSpPr>
        <p:spPr>
          <a:xfrm>
            <a:off x="1023629" y="4550456"/>
            <a:ext cx="4821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Result and Conclusion</a:t>
            </a:r>
            <a:endParaRPr sz="16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90" name="Google Shape;190;p38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8"/>
          <p:cNvSpPr txBox="1"/>
          <p:nvPr/>
        </p:nvSpPr>
        <p:spPr>
          <a:xfrm>
            <a:off x="6996125" y="230533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/>
          <p:nvPr/>
        </p:nvSpPr>
        <p:spPr>
          <a:xfrm rot="10800000" flipH="1">
            <a:off x="3649100" y="1890205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9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9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39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7011433" y="245841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22475" y="1059219"/>
            <a:ext cx="887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Using machine learning to</a:t>
            </a:r>
            <a:r>
              <a:rPr lang="en" sz="1100">
                <a:solidFill>
                  <a:srgbClr val="243D7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 sz="1100" b="1">
                <a:solidFill>
                  <a:srgbClr val="243D7B"/>
                </a:solidFill>
                <a:latin typeface="Raleway"/>
                <a:ea typeface="Raleway"/>
                <a:cs typeface="Raleway"/>
                <a:sym typeface="Raleway"/>
              </a:rPr>
              <a:t>estimate the market value of football players</a:t>
            </a:r>
            <a:r>
              <a:rPr lang="en" sz="1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1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serves multiple purposes and offers numerous benefits to various stakeholders within the football industry</a:t>
            </a:r>
            <a:endParaRPr sz="11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202" name="Google Shape;202;p39"/>
          <p:cNvCxnSpPr/>
          <p:nvPr/>
        </p:nvCxnSpPr>
        <p:spPr>
          <a:xfrm>
            <a:off x="193225" y="1659185"/>
            <a:ext cx="6049800" cy="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9"/>
          <p:cNvSpPr/>
          <p:nvPr/>
        </p:nvSpPr>
        <p:spPr>
          <a:xfrm>
            <a:off x="347323" y="3446213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1920799" y="3446213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9"/>
          <p:cNvSpPr/>
          <p:nvPr/>
        </p:nvSpPr>
        <p:spPr>
          <a:xfrm>
            <a:off x="3494275" y="3446225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/>
          <p:nvPr/>
        </p:nvSpPr>
        <p:spPr>
          <a:xfrm>
            <a:off x="4927962" y="3446213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9"/>
          <p:cNvSpPr/>
          <p:nvPr/>
        </p:nvSpPr>
        <p:spPr>
          <a:xfrm>
            <a:off x="6361649" y="3446213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7795336" y="3446213"/>
            <a:ext cx="655800" cy="625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62" y="3575045"/>
            <a:ext cx="385728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838" y="3575045"/>
            <a:ext cx="385728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314" y="3575057"/>
            <a:ext cx="385728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001" y="3575045"/>
            <a:ext cx="385728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6688" y="3575057"/>
            <a:ext cx="385728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0362" y="3575045"/>
            <a:ext cx="385728" cy="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/>
        </p:nvSpPr>
        <p:spPr>
          <a:xfrm>
            <a:off x="25325" y="410501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Player Evaluations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1635925" y="410501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Transfer Market Efficiency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3209376" y="410501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Risk 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Assessment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643075" y="410501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Player Development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6076762" y="413715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Player Negotiations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7521746" y="4137159"/>
            <a:ext cx="122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Fantasy Sports and Betting</a:t>
            </a:r>
            <a:endParaRPr sz="10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8248325" y="4690931"/>
            <a:ext cx="9027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9"/>
              </a:rPr>
              <a:t>1. Citation Link</a:t>
            </a:r>
            <a:endParaRPr sz="6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8254100" y="4789486"/>
            <a:ext cx="902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10"/>
              </a:rPr>
              <a:t>2. Citation Link</a:t>
            </a:r>
            <a:endParaRPr sz="6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3" name="Google Shape;223;p39"/>
          <p:cNvSpPr/>
          <p:nvPr/>
        </p:nvSpPr>
        <p:spPr>
          <a:xfrm>
            <a:off x="3648800" y="1934564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/>
          <p:cNvSpPr txBox="1"/>
          <p:nvPr/>
        </p:nvSpPr>
        <p:spPr>
          <a:xfrm>
            <a:off x="3908742" y="2494558"/>
            <a:ext cx="7917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$60-65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Million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3606150" y="2028872"/>
            <a:ext cx="1429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Average Transfer 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 in Europe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39"/>
          <p:cNvSpPr/>
          <p:nvPr/>
        </p:nvSpPr>
        <p:spPr>
          <a:xfrm rot="10800000" flipH="1">
            <a:off x="829700" y="1890205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9"/>
          <p:cNvSpPr/>
          <p:nvPr/>
        </p:nvSpPr>
        <p:spPr>
          <a:xfrm>
            <a:off x="829400" y="1934564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9"/>
          <p:cNvSpPr txBox="1"/>
          <p:nvPr/>
        </p:nvSpPr>
        <p:spPr>
          <a:xfrm>
            <a:off x="1089342" y="2494558"/>
            <a:ext cx="7917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$28 Billion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786750" y="2028872"/>
            <a:ext cx="1429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Global Soccer Industry Worth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39"/>
          <p:cNvSpPr/>
          <p:nvPr/>
        </p:nvSpPr>
        <p:spPr>
          <a:xfrm rot="10800000" flipH="1">
            <a:off x="6620900" y="1890205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6620600" y="1934564"/>
            <a:ext cx="1311000" cy="1209000"/>
          </a:xfrm>
          <a:prstGeom prst="pie">
            <a:avLst>
              <a:gd name="adj1" fmla="val 0"/>
              <a:gd name="adj2" fmla="val 10760175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6880542" y="2494558"/>
            <a:ext cx="7917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$100+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Million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6577950" y="2028872"/>
            <a:ext cx="1429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6561031" y="2028872"/>
            <a:ext cx="1429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&gt; 50  Players 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Transfer Value  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8248325" y="4889766"/>
            <a:ext cx="902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11"/>
              </a:rPr>
              <a:t>3. Citation Link</a:t>
            </a:r>
            <a:endParaRPr sz="6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Introduction to the Dataset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7019087" y="251884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243" y="1074475"/>
            <a:ext cx="958581" cy="36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/>
          <p:nvPr/>
        </p:nvCxnSpPr>
        <p:spPr>
          <a:xfrm>
            <a:off x="74800" y="1380073"/>
            <a:ext cx="2496900" cy="0"/>
          </a:xfrm>
          <a:prstGeom prst="straightConnector1">
            <a:avLst/>
          </a:prstGeom>
          <a:noFill/>
          <a:ln w="9525" cap="flat" cmpd="sng">
            <a:solidFill>
              <a:srgbClr val="27B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40"/>
          <p:cNvSpPr txBox="1"/>
          <p:nvPr/>
        </p:nvSpPr>
        <p:spPr>
          <a:xfrm>
            <a:off x="-198" y="1049068"/>
            <a:ext cx="28596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glimpse into our initial dataset</a:t>
            </a:r>
            <a:endParaRPr sz="11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244350" y="1448700"/>
            <a:ext cx="1886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2000 </a:t>
            </a:r>
            <a:r>
              <a:rPr lang="en" sz="1100">
                <a:solidFill>
                  <a:srgbClr val="27B58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points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Identifiers 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29" y="2087095"/>
            <a:ext cx="8244444" cy="284207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0"/>
          <p:cNvSpPr txBox="1"/>
          <p:nvPr/>
        </p:nvSpPr>
        <p:spPr>
          <a:xfrm>
            <a:off x="8172125" y="4877215"/>
            <a:ext cx="902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Link to the Dataset</a:t>
            </a:r>
            <a:endParaRPr sz="60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3754000" y="1422131"/>
            <a:ext cx="1389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60 </a:t>
            </a:r>
            <a:r>
              <a:rPr lang="en" sz="1100">
                <a:solidFill>
                  <a:srgbClr val="27B58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countries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77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leagues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6213050" y="1455381"/>
            <a:ext cx="2496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$5.3 </a:t>
            </a:r>
            <a:r>
              <a:rPr lang="en" sz="1100">
                <a:solidFill>
                  <a:srgbClr val="27B58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million avg market value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25.1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average age of players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Preliminary Analysis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6996125" y="243424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922100" y="1130728"/>
            <a:ext cx="3649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Transfer fees involved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$5857.324 Million </a:t>
            </a:r>
            <a:endParaRPr sz="1100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61" name="Google Shape;261;p41"/>
          <p:cNvGrpSpPr/>
          <p:nvPr/>
        </p:nvGrpSpPr>
        <p:grpSpPr>
          <a:xfrm>
            <a:off x="-15800" y="1731069"/>
            <a:ext cx="2489454" cy="2261573"/>
            <a:chOff x="85873" y="1237185"/>
            <a:chExt cx="2722500" cy="2487432"/>
          </a:xfrm>
        </p:grpSpPr>
        <p:pic>
          <p:nvPicPr>
            <p:cNvPr id="262" name="Google Shape;26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350" y="1237185"/>
              <a:ext cx="2496900" cy="248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41"/>
            <p:cNvSpPr txBox="1"/>
            <p:nvPr/>
          </p:nvSpPr>
          <p:spPr>
            <a:xfrm>
              <a:off x="85873" y="2554861"/>
              <a:ext cx="272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England, Italy, France, Spain, Germany, 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Portugal, Netherlands, Turkey &amp; Brazil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64" name="Google Shape;264;p41"/>
            <p:cNvSpPr txBox="1"/>
            <p:nvPr/>
          </p:nvSpPr>
          <p:spPr>
            <a:xfrm>
              <a:off x="754410" y="1980504"/>
              <a:ext cx="70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Others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t="8538" b="1960"/>
          <a:stretch/>
        </p:blipFill>
        <p:spPr>
          <a:xfrm>
            <a:off x="6548025" y="1731075"/>
            <a:ext cx="2334793" cy="208282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41"/>
          <p:cNvSpPr txBox="1"/>
          <p:nvPr/>
        </p:nvSpPr>
        <p:spPr>
          <a:xfrm>
            <a:off x="6417350" y="1169557"/>
            <a:ext cx="2653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Direct Co-relationship between Age and Market Value</a:t>
            </a:r>
            <a:endParaRPr sz="1100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7" name="Google Shape;267;p41"/>
          <p:cNvCxnSpPr/>
          <p:nvPr/>
        </p:nvCxnSpPr>
        <p:spPr>
          <a:xfrm>
            <a:off x="6183818" y="1209675"/>
            <a:ext cx="0" cy="358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41"/>
          <p:cNvCxnSpPr/>
          <p:nvPr/>
        </p:nvCxnSpPr>
        <p:spPr>
          <a:xfrm>
            <a:off x="199475" y="4350122"/>
            <a:ext cx="1990200" cy="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41"/>
          <p:cNvSpPr txBox="1"/>
          <p:nvPr/>
        </p:nvSpPr>
        <p:spPr>
          <a:xfrm>
            <a:off x="165847" y="4338900"/>
            <a:ext cx="19902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Dropped 51 Other Countries from dataset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505200" y="4338900"/>
            <a:ext cx="2263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Dropped positions less than 150 from dataset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5">
            <a:alphaModFix/>
          </a:blip>
          <a:srcRect t="8181"/>
          <a:stretch/>
        </p:blipFill>
        <p:spPr>
          <a:xfrm>
            <a:off x="2507150" y="1824306"/>
            <a:ext cx="3567126" cy="211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41"/>
          <p:cNvCxnSpPr/>
          <p:nvPr/>
        </p:nvCxnSpPr>
        <p:spPr>
          <a:xfrm>
            <a:off x="3732600" y="3077475"/>
            <a:ext cx="0" cy="7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3" name="Google Shape;273;p41"/>
          <p:cNvSpPr txBox="1"/>
          <p:nvPr/>
        </p:nvSpPr>
        <p:spPr>
          <a:xfrm>
            <a:off x="3584134" y="3749327"/>
            <a:ext cx="3687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150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4" name="Google Shape;274;p41"/>
          <p:cNvCxnSpPr/>
          <p:nvPr/>
        </p:nvCxnSpPr>
        <p:spPr>
          <a:xfrm>
            <a:off x="3628475" y="4350122"/>
            <a:ext cx="1990200" cy="0"/>
          </a:xfrm>
          <a:prstGeom prst="straightConnector1">
            <a:avLst/>
          </a:prstGeom>
          <a:noFill/>
          <a:ln w="9525" cap="flat" cmpd="sng">
            <a:solidFill>
              <a:srgbClr val="243D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41"/>
          <p:cNvSpPr txBox="1"/>
          <p:nvPr/>
        </p:nvSpPr>
        <p:spPr>
          <a:xfrm>
            <a:off x="4304472" y="3917225"/>
            <a:ext cx="12756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243D7B"/>
                </a:solidFill>
                <a:latin typeface="Montserrat"/>
                <a:ea typeface="Montserrat"/>
                <a:cs typeface="Montserrat"/>
                <a:sym typeface="Montserrat"/>
              </a:rPr>
              <a:t>Market Value </a:t>
            </a:r>
            <a:endParaRPr sz="500" b="1">
              <a:solidFill>
                <a:srgbClr val="243D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2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Cleaning and Set up - Initial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42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7011433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91351" y="2532550"/>
            <a:ext cx="12735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Initial Dataset 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42"/>
          <p:cNvSpPr/>
          <p:nvPr/>
        </p:nvSpPr>
        <p:spPr>
          <a:xfrm>
            <a:off x="3654804" y="3370750"/>
            <a:ext cx="15045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Dropping of rows which have lower values 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1736350" y="2532550"/>
            <a:ext cx="14214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Checking and Removal of NA Values 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5586700" y="2532550"/>
            <a:ext cx="15045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One Hot Encoding to use Regression Models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3654804" y="1618150"/>
            <a:ext cx="15045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Dropping of columns not having significant relationship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68947" y="1946226"/>
            <a:ext cx="1421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2000 </a:t>
            </a:r>
            <a:r>
              <a:rPr lang="en" sz="1100">
                <a:solidFill>
                  <a:srgbClr val="27B58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Rows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0" name="Google Shape;290;p42"/>
          <p:cNvCxnSpPr>
            <a:stCxn id="284" idx="3"/>
            <a:endCxn id="286" idx="1"/>
          </p:cNvCxnSpPr>
          <p:nvPr/>
        </p:nvCxnSpPr>
        <p:spPr>
          <a:xfrm>
            <a:off x="1364851" y="2828350"/>
            <a:ext cx="3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42"/>
          <p:cNvCxnSpPr>
            <a:stCxn id="286" idx="3"/>
            <a:endCxn id="288" idx="1"/>
          </p:cNvCxnSpPr>
          <p:nvPr/>
        </p:nvCxnSpPr>
        <p:spPr>
          <a:xfrm rot="10800000" flipH="1">
            <a:off x="3157750" y="1913950"/>
            <a:ext cx="497100" cy="914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2" name="Google Shape;292;p42"/>
          <p:cNvCxnSpPr>
            <a:stCxn id="286" idx="3"/>
            <a:endCxn id="285" idx="1"/>
          </p:cNvCxnSpPr>
          <p:nvPr/>
        </p:nvCxnSpPr>
        <p:spPr>
          <a:xfrm>
            <a:off x="3157750" y="2828350"/>
            <a:ext cx="497100" cy="838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3" name="Google Shape;293;p42"/>
          <p:cNvCxnSpPr>
            <a:stCxn id="288" idx="3"/>
            <a:endCxn id="287" idx="1"/>
          </p:cNvCxnSpPr>
          <p:nvPr/>
        </p:nvCxnSpPr>
        <p:spPr>
          <a:xfrm>
            <a:off x="5159304" y="1913950"/>
            <a:ext cx="427500" cy="9144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2"/>
          <p:cNvCxnSpPr>
            <a:stCxn id="285" idx="3"/>
            <a:endCxn id="287" idx="1"/>
          </p:cNvCxnSpPr>
          <p:nvPr/>
        </p:nvCxnSpPr>
        <p:spPr>
          <a:xfrm rot="10800000" flipH="1">
            <a:off x="5159304" y="2828350"/>
            <a:ext cx="427500" cy="8382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5" name="Google Shape;295;p42"/>
          <p:cNvCxnSpPr>
            <a:stCxn id="287" idx="3"/>
            <a:endCxn id="296" idx="1"/>
          </p:cNvCxnSpPr>
          <p:nvPr/>
        </p:nvCxnSpPr>
        <p:spPr>
          <a:xfrm>
            <a:off x="7091200" y="2828350"/>
            <a:ext cx="6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6" name="Google Shape;296;p42"/>
          <p:cNvSpPr/>
          <p:nvPr/>
        </p:nvSpPr>
        <p:spPr>
          <a:xfrm>
            <a:off x="7760676" y="2532550"/>
            <a:ext cx="1273500" cy="5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Final Dataset 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7688972" y="1967659"/>
            <a:ext cx="1421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650 </a:t>
            </a:r>
            <a:r>
              <a:rPr lang="en" sz="1100">
                <a:solidFill>
                  <a:srgbClr val="27B58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Rows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70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Columns</a:t>
            </a:r>
            <a:endParaRPr sz="1100">
              <a:solidFill>
                <a:srgbClr val="27B58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Regression Tree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7011433" y="245841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l="4504" t="3658" r="5396" b="4657"/>
          <a:stretch/>
        </p:blipFill>
        <p:spPr>
          <a:xfrm>
            <a:off x="391450" y="1293184"/>
            <a:ext cx="8104177" cy="35596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7" name="Google Shape;307;p43"/>
          <p:cNvSpPr txBox="1"/>
          <p:nvPr/>
        </p:nvSpPr>
        <p:spPr>
          <a:xfrm>
            <a:off x="3283575" y="1179400"/>
            <a:ext cx="21432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Biggest Regression Tree With Labels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118250" y="219950"/>
            <a:ext cx="609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Regression Tree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/>
          <p:nvPr/>
        </p:nvSpPr>
        <p:spPr>
          <a:xfrm>
            <a:off x="7019087" y="245841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 rotWithShape="1">
          <a:blip r:embed="rId3">
            <a:alphaModFix/>
          </a:blip>
          <a:srcRect l="9413" t="7736" r="4066" b="15892"/>
          <a:stretch/>
        </p:blipFill>
        <p:spPr>
          <a:xfrm>
            <a:off x="99475" y="1698050"/>
            <a:ext cx="5288950" cy="254160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" name="Google Shape;317;p44"/>
          <p:cNvSpPr/>
          <p:nvPr/>
        </p:nvSpPr>
        <p:spPr>
          <a:xfrm>
            <a:off x="5679275" y="205757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4"/>
          <p:cNvSpPr/>
          <p:nvPr/>
        </p:nvSpPr>
        <p:spPr>
          <a:xfrm>
            <a:off x="5679275" y="266717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4"/>
          <p:cNvSpPr/>
          <p:nvPr/>
        </p:nvSpPr>
        <p:spPr>
          <a:xfrm>
            <a:off x="5679275" y="3301096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4"/>
          <p:cNvSpPr txBox="1"/>
          <p:nvPr/>
        </p:nvSpPr>
        <p:spPr>
          <a:xfrm>
            <a:off x="5787125" y="205027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Tree Size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5787126" y="265987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OOS-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5787126" y="3300096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-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7127249" y="205027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444 Nodes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7127374" y="266752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152.1856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7127374" y="3300096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12.33635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1499838" y="1583016"/>
            <a:ext cx="26790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Largest Regression Tree Without Labels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5533175" y="203324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5533175" y="264284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5533175" y="3276771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/>
          <p:nvPr/>
        </p:nvSpPr>
        <p:spPr>
          <a:xfrm>
            <a:off x="0" y="-8450"/>
            <a:ext cx="9144000" cy="9813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5"/>
          <p:cNvSpPr txBox="1"/>
          <p:nvPr/>
        </p:nvSpPr>
        <p:spPr>
          <a:xfrm>
            <a:off x="118250" y="219950"/>
            <a:ext cx="7864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Predictions - Regression Tree After Pruning 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8484196" y="317500"/>
            <a:ext cx="442500" cy="44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5"/>
          <p:cNvSpPr txBox="1"/>
          <p:nvPr/>
        </p:nvSpPr>
        <p:spPr>
          <a:xfrm>
            <a:off x="7019087" y="253495"/>
            <a:ext cx="1886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5679275" y="205757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5679275" y="2667171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5"/>
          <p:cNvSpPr/>
          <p:nvPr/>
        </p:nvSpPr>
        <p:spPr>
          <a:xfrm>
            <a:off x="5679275" y="3301096"/>
            <a:ext cx="2594700" cy="32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7B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5787125" y="205027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Tree Size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p45"/>
          <p:cNvSpPr txBox="1"/>
          <p:nvPr/>
        </p:nvSpPr>
        <p:spPr>
          <a:xfrm>
            <a:off x="5787126" y="2659871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- 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5787126" y="3300096"/>
            <a:ext cx="1296900" cy="327900"/>
          </a:xfrm>
          <a:prstGeom prst="rect">
            <a:avLst/>
          </a:prstGeom>
          <a:solidFill>
            <a:srgbClr val="243D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OOS - RMSE</a:t>
            </a:r>
            <a:endParaRPr sz="900"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7127249" y="205027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 Nodes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7127374" y="2667521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123.7179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7127374" y="3300096"/>
            <a:ext cx="1107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3D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11.12286</a:t>
            </a:r>
            <a:endParaRPr sz="900">
              <a:solidFill>
                <a:srgbClr val="243D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5533175" y="203324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5533175" y="2642846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5533175" y="3276771"/>
            <a:ext cx="359700" cy="35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499838" y="1583016"/>
            <a:ext cx="26790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Pruned Regression Tree without Labels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 rotWithShape="1">
          <a:blip r:embed="rId3">
            <a:alphaModFix/>
          </a:blip>
          <a:srcRect t="7764" b="7382"/>
          <a:stretch/>
        </p:blipFill>
        <p:spPr>
          <a:xfrm>
            <a:off x="485025" y="1415488"/>
            <a:ext cx="3693825" cy="28319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45"/>
          <p:cNvSpPr txBox="1"/>
          <p:nvPr/>
        </p:nvSpPr>
        <p:spPr>
          <a:xfrm>
            <a:off x="61200" y="4684625"/>
            <a:ext cx="18294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Parameters: 0.009 cp value</a:t>
            </a:r>
            <a:endParaRPr sz="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1007733" y="1315133"/>
            <a:ext cx="26790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Pruned Regression Tree before Cross Validation</a:t>
            </a:r>
            <a:endParaRPr sz="8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7265175" y="1140467"/>
            <a:ext cx="18294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>
                <a:solidFill>
                  <a:srgbClr val="243D7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OOS Indicates: Out of Sample</a:t>
            </a:r>
            <a:endParaRPr sz="700" i="1">
              <a:solidFill>
                <a:srgbClr val="243D7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On-screen Show (16:9)</PresentationFormat>
  <Paragraphs>244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Montserrat</vt:lpstr>
      <vt:lpstr>Montserrat Medium</vt:lpstr>
      <vt:lpstr>Raleway Light</vt:lpstr>
      <vt:lpstr>Raleway</vt:lpstr>
      <vt:lpstr>Arial</vt:lpstr>
      <vt:lpstr>Raleway SemiBold</vt:lpstr>
      <vt:lpstr>Lato</vt:lpstr>
      <vt:lpstr>Montserrat SemiBold</vt:lpstr>
      <vt:lpstr>Helvetica Neue</vt:lpstr>
      <vt:lpstr>Raleway Medium</vt:lpstr>
      <vt:lpstr>Simple Light</vt:lpstr>
      <vt:lpstr>Swiss</vt:lpstr>
      <vt:lpstr>Simple Light</vt:lpstr>
      <vt:lpstr>Soccer Player Market Value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PRATYUSH ROHILLA</cp:lastModifiedBy>
  <cp:revision>1</cp:revision>
  <dcterms:modified xsi:type="dcterms:W3CDTF">2024-08-23T22:07:50Z</dcterms:modified>
</cp:coreProperties>
</file>